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2397" autoAdjust="0"/>
  </p:normalViewPr>
  <p:slideViewPr>
    <p:cSldViewPr>
      <p:cViewPr>
        <p:scale>
          <a:sx n="70" d="100"/>
          <a:sy n="70" d="100"/>
        </p:scale>
        <p:origin x="-139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301F-569D-44FA-8B98-C02D725B82AC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7848-0CC7-496F-A58F-A04CA867344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4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7848-0CC7-496F-A58F-A04CA8673448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64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7848-0CC7-496F-A58F-A04CA8673448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620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7848-0CC7-496F-A58F-A04CA8673448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41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7848-0CC7-496F-A58F-A04CA8673448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6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E12738-034D-4FA7-A7BF-3314C604D3C8}" type="datetimeFigureOut">
              <a:rPr lang="it-IT" smtClean="0"/>
              <a:pPr/>
              <a:t>05/04/2013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65801-A850-4D42-92B5-4CF618483D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1728192"/>
          </a:xfrm>
        </p:spPr>
        <p:txBody>
          <a:bodyPr/>
          <a:lstStyle/>
          <a:p>
            <a:r>
              <a:rPr lang="it-IT" dirty="0" smtClean="0"/>
              <a:t>HISTORY OF AGRICULTURE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105414"/>
          </a:xfrm>
        </p:spPr>
        <p:txBody>
          <a:bodyPr/>
          <a:lstStyle/>
          <a:p>
            <a:r>
              <a:rPr lang="it-IT" dirty="0" smtClean="0"/>
              <a:t>Linda Mezzalira 3°A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5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FFFF"/>
                </a:solidFill>
              </a:rPr>
              <a:t>Prehistoric Period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it-IT" sz="2400" u="sng" dirty="0" smtClean="0"/>
              <a:t>The practice of agriculture started in the Neolithic Period.</a:t>
            </a:r>
            <a:r>
              <a:rPr lang="it-IT" sz="2400" dirty="0" smtClean="0"/>
              <a:t> Sites occupied were: Asia, Africa and Europe.</a:t>
            </a:r>
          </a:p>
          <a:p>
            <a:pPr marL="137160" indent="0">
              <a:buNone/>
            </a:pPr>
            <a:r>
              <a:rPr lang="it-IT" sz="2400" dirty="0" smtClean="0"/>
              <a:t>Neolithic farmers lived in </a:t>
            </a:r>
            <a:r>
              <a:rPr lang="it-IT" sz="2400" dirty="0" smtClean="0">
                <a:solidFill>
                  <a:srgbClr val="FFC000"/>
                </a:solidFill>
              </a:rPr>
              <a:t>caves</a:t>
            </a:r>
            <a:r>
              <a:rPr lang="it-IT" sz="2400" dirty="0" smtClean="0"/>
              <a:t> and in </a:t>
            </a:r>
            <a:r>
              <a:rPr lang="it-IT" sz="2400" dirty="0" smtClean="0">
                <a:solidFill>
                  <a:srgbClr val="FFC000"/>
                </a:solidFill>
              </a:rPr>
              <a:t>small houses </a:t>
            </a:r>
            <a:r>
              <a:rPr lang="it-IT" sz="2400" dirty="0" smtClean="0"/>
              <a:t>of mud or wood. The villages were surrounded by fields.</a:t>
            </a:r>
          </a:p>
          <a:p>
            <a:pPr marL="137160" indent="0">
              <a:buNone/>
            </a:pPr>
            <a:r>
              <a:rPr lang="it-IT" sz="2400" u="sng" dirty="0" smtClean="0"/>
              <a:t>Neolithic agriculture was </a:t>
            </a:r>
            <a:r>
              <a:rPr lang="it-IT" sz="2400" u="sng" dirty="0" smtClean="0">
                <a:solidFill>
                  <a:srgbClr val="FFC000"/>
                </a:solidFill>
              </a:rPr>
              <a:t>mixed</a:t>
            </a:r>
            <a:r>
              <a:rPr lang="it-IT" sz="2400" dirty="0" smtClean="0"/>
              <a:t>. The first tools were: adz used to gather grain, digging stick used to plant seeds, and rudimentary plough, a tree branch used to scratch soil.</a:t>
            </a:r>
          </a:p>
        </p:txBody>
      </p:sp>
      <p:pic>
        <p:nvPicPr>
          <p:cNvPr id="2056" name="Picture 8" descr="http://www.eleprocida.it/public/file/progettazione/elementare/neolitico/ARA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" y="4235740"/>
            <a:ext cx="3991175" cy="2381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agina iniziale 3">
            <a:hlinkClick r:id="rId4" action="ppaction://hlinksldjump" highlightClick="1"/>
          </p:cNvPr>
          <p:cNvSpPr/>
          <p:nvPr/>
        </p:nvSpPr>
        <p:spPr>
          <a:xfrm>
            <a:off x="220785" y="116632"/>
            <a:ext cx="534791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6540"/>
            <a:ext cx="3849013" cy="235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216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92D050"/>
                </a:solidFill>
              </a:rPr>
              <a:t>Historic Period 1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340768"/>
            <a:ext cx="8928992" cy="554461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it-IT" sz="2400" dirty="0" smtClean="0"/>
              <a:t>The Roman Period goes from </a:t>
            </a:r>
            <a:r>
              <a:rPr lang="it-IT" sz="2400" dirty="0" smtClean="0">
                <a:solidFill>
                  <a:srgbClr val="92D050"/>
                </a:solidFill>
              </a:rPr>
              <a:t>2,500 BC</a:t>
            </a:r>
            <a:r>
              <a:rPr lang="it-IT" sz="2400" dirty="0" smtClean="0"/>
              <a:t> to </a:t>
            </a:r>
            <a:r>
              <a:rPr lang="it-IT" sz="2400" dirty="0" smtClean="0">
                <a:solidFill>
                  <a:srgbClr val="92D050"/>
                </a:solidFill>
              </a:rPr>
              <a:t>500 AD.</a:t>
            </a:r>
            <a:endParaRPr lang="it-IT" sz="2400" dirty="0" smtClean="0"/>
          </a:p>
          <a:p>
            <a:r>
              <a:rPr lang="it-IT" sz="2400" dirty="0" smtClean="0">
                <a:solidFill>
                  <a:srgbClr val="FFC000"/>
                </a:solidFill>
              </a:rPr>
              <a:t>Grapes</a:t>
            </a:r>
            <a:r>
              <a:rPr lang="it-IT" sz="2400" dirty="0" smtClean="0"/>
              <a:t> and </a:t>
            </a:r>
            <a:r>
              <a:rPr lang="it-IT" sz="2400" dirty="0" err="1" smtClean="0">
                <a:solidFill>
                  <a:srgbClr val="FFC000"/>
                </a:solidFill>
              </a:rPr>
              <a:t>olives</a:t>
            </a:r>
            <a:r>
              <a:rPr lang="it-IT" sz="2400" dirty="0" smtClean="0"/>
              <a:t>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cultivated</a:t>
            </a:r>
            <a:r>
              <a:rPr lang="it-IT" sz="2400" dirty="0"/>
              <a:t> </a:t>
            </a:r>
            <a:r>
              <a:rPr lang="it-IT" sz="2400" dirty="0" smtClean="0"/>
              <a:t>in </a:t>
            </a:r>
            <a:r>
              <a:rPr lang="it-IT" sz="2400" dirty="0"/>
              <a:t>the first </a:t>
            </a:r>
            <a:endParaRPr lang="it-IT" sz="2400" dirty="0" smtClean="0"/>
          </a:p>
          <a:p>
            <a:r>
              <a:rPr lang="it-IT" sz="2400" dirty="0" err="1" smtClean="0"/>
              <a:t>millennium</a:t>
            </a:r>
            <a:r>
              <a:rPr lang="it-IT" sz="2400" dirty="0" smtClean="0"/>
              <a:t> </a:t>
            </a:r>
            <a:r>
              <a:rPr lang="it-IT" sz="2400" dirty="0"/>
              <a:t>BC</a:t>
            </a:r>
            <a:endParaRPr lang="it-IT" sz="2400" dirty="0" smtClean="0"/>
          </a:p>
          <a:p>
            <a:r>
              <a:rPr lang="it-IT" sz="2400" dirty="0" smtClean="0"/>
              <a:t>In the second millennium BC </a:t>
            </a:r>
            <a:r>
              <a:rPr lang="it-IT" sz="2400" dirty="0" smtClean="0">
                <a:solidFill>
                  <a:srgbClr val="FFC000"/>
                </a:solidFill>
              </a:rPr>
              <a:t>horses</a:t>
            </a:r>
            <a:r>
              <a:rPr lang="it-IT" sz="2400" dirty="0" smtClean="0"/>
              <a:t> and </a:t>
            </a:r>
            <a:r>
              <a:rPr lang="it-IT" sz="2400" dirty="0" smtClean="0">
                <a:solidFill>
                  <a:srgbClr val="FFC000"/>
                </a:solidFill>
              </a:rPr>
              <a:t>oxen</a:t>
            </a:r>
            <a:r>
              <a:rPr lang="it-IT" sz="2400" dirty="0" smtClean="0"/>
              <a:t> were used for work. 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Metal tools </a:t>
            </a:r>
            <a:r>
              <a:rPr lang="it-IT" sz="2400" dirty="0" err="1" smtClean="0"/>
              <a:t>were</a:t>
            </a:r>
            <a:r>
              <a:rPr lang="it-IT" sz="2400" dirty="0" smtClean="0"/>
              <a:t> </a:t>
            </a:r>
            <a:r>
              <a:rPr lang="it-IT" sz="2400" dirty="0" err="1" smtClean="0"/>
              <a:t>introduted</a:t>
            </a:r>
            <a:r>
              <a:rPr lang="it-IT" sz="2400" dirty="0" smtClean="0"/>
              <a:t> because they were more efficient and longer lasting.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Storage methods</a:t>
            </a:r>
            <a:r>
              <a:rPr lang="it-IT" sz="2400" dirty="0" smtClean="0"/>
              <a:t> for oil and grain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were improved (granaries, jars,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silos…).</a:t>
            </a:r>
          </a:p>
          <a:p>
            <a:r>
              <a:rPr lang="it-IT" sz="2400" dirty="0" smtClean="0"/>
              <a:t>Introduction of: </a:t>
            </a:r>
            <a:r>
              <a:rPr lang="it-IT" sz="2400" u="sng" dirty="0" smtClean="0"/>
              <a:t>irrigation system, </a:t>
            </a:r>
          </a:p>
          <a:p>
            <a:pPr marL="137160" indent="0">
              <a:buNone/>
            </a:pPr>
            <a:r>
              <a:rPr lang="it-IT" sz="2400" dirty="0" smtClean="0"/>
              <a:t>     </a:t>
            </a:r>
            <a:r>
              <a:rPr lang="it-IT" sz="2400" u="sng" dirty="0" smtClean="0"/>
              <a:t>wind and water mills, fertilizers</a:t>
            </a:r>
          </a:p>
          <a:p>
            <a:pPr marL="137160" indent="0">
              <a:buNone/>
            </a:pPr>
            <a:r>
              <a:rPr lang="it-IT" sz="2400" dirty="0" smtClean="0"/>
              <a:t>     </a:t>
            </a:r>
            <a:r>
              <a:rPr lang="it-IT" sz="2400" u="sng" dirty="0" smtClean="0"/>
              <a:t>and </a:t>
            </a:r>
            <a:r>
              <a:rPr lang="it-IT" sz="2400" u="sng" dirty="0" err="1" smtClean="0"/>
              <a:t>crop</a:t>
            </a:r>
            <a:r>
              <a:rPr lang="it-IT" sz="2400" u="sng" dirty="0" smtClean="0"/>
              <a:t> rotation.</a:t>
            </a:r>
          </a:p>
        </p:txBody>
      </p:sp>
      <p:pic>
        <p:nvPicPr>
          <p:cNvPr id="2050" name="Picture 2" descr="http://us.123rf.com/400wm/400/400/dbajurin/dbajurin1201/dbajurin120100255/12015255-tempio-di-traiano-a-acropoli-di-pergamo-o-di-pergamo-in-turchia-periodo-rom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70033"/>
            <a:ext cx="352839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t1.gstatic.com/images?q=tbn:ANd9GcQtVYJfQ6ck3z5XvKBZwptUli27zGCKfHMY4xFGoYMqmX9bwGEH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14290"/>
            <a:ext cx="16622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gina iniziale 6">
            <a:hlinkClick r:id="rId4" action="ppaction://hlinksldjump" highlightClick="1"/>
          </p:cNvPr>
          <p:cNvSpPr/>
          <p:nvPr/>
        </p:nvSpPr>
        <p:spPr>
          <a:xfrm>
            <a:off x="220785" y="116632"/>
            <a:ext cx="534791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2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9966"/>
                </a:solidFill>
              </a:rPr>
              <a:t>Historic Period 2</a:t>
            </a:r>
            <a:endParaRPr lang="it-IT" dirty="0">
              <a:solidFill>
                <a:srgbClr val="FF99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it-IT" sz="2400" dirty="0" smtClean="0"/>
              <a:t>Rome started as a </a:t>
            </a:r>
            <a:r>
              <a:rPr lang="it-IT" sz="2400" u="sng" dirty="0" smtClean="0"/>
              <a:t>rural agricultural society of indipendent farmers.</a:t>
            </a:r>
            <a:r>
              <a:rPr lang="it-IT" sz="2400" dirty="0" smtClean="0"/>
              <a:t> </a:t>
            </a:r>
          </a:p>
          <a:p>
            <a:pPr marL="137160" indent="0">
              <a:buNone/>
            </a:pPr>
            <a:r>
              <a:rPr lang="it-IT" sz="2400" dirty="0" smtClean="0"/>
              <a:t>The Roman agricultural system was organized in </a:t>
            </a:r>
            <a:r>
              <a:rPr lang="it-IT" sz="2400" dirty="0" smtClean="0">
                <a:solidFill>
                  <a:srgbClr val="FFC000"/>
                </a:solidFill>
              </a:rPr>
              <a:t>large estates</a:t>
            </a:r>
            <a:r>
              <a:rPr lang="it-IT" sz="2400" dirty="0" smtClean="0"/>
              <a:t> that were owned by </a:t>
            </a:r>
            <a:r>
              <a:rPr lang="it-IT" sz="2400" u="sng" dirty="0" smtClean="0"/>
              <a:t>absentee land </a:t>
            </a:r>
            <a:r>
              <a:rPr lang="it-IT" sz="2400" u="sng" dirty="0" err="1" smtClean="0"/>
              <a:t>owners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who</a:t>
            </a:r>
            <a:r>
              <a:rPr lang="it-IT" sz="2400" u="sng" dirty="0" smtClean="0"/>
              <a:t> were in war</a:t>
            </a:r>
            <a:r>
              <a:rPr lang="it-IT" sz="2400" dirty="0" smtClean="0"/>
              <a:t>. </a:t>
            </a:r>
          </a:p>
          <a:p>
            <a:pPr marL="137160" indent="0">
              <a:buNone/>
            </a:pPr>
            <a:r>
              <a:rPr lang="it-IT" sz="2400" dirty="0" smtClean="0"/>
              <a:t>The large estates were cultivated by </a:t>
            </a:r>
            <a:r>
              <a:rPr lang="it-IT" sz="2400" dirty="0" smtClean="0">
                <a:solidFill>
                  <a:srgbClr val="FFC000"/>
                </a:solidFill>
              </a:rPr>
              <a:t>slaves</a:t>
            </a:r>
            <a:r>
              <a:rPr lang="it-IT" sz="2400" dirty="0" smtClean="0"/>
              <a:t> under the supervision of hired overseers.</a:t>
            </a:r>
            <a:endParaRPr lang="it-IT" sz="2400" dirty="0"/>
          </a:p>
        </p:txBody>
      </p:sp>
      <p:pic>
        <p:nvPicPr>
          <p:cNvPr id="3076" name="Picture 4" descr="http://www.economiasicilia.com/blog/wp-content/uploads/2011/06/campi-agric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964559"/>
            <a:ext cx="367240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naro.it/wp-content/uploads/2011/10/158711315-campo-di-grano-grain-fiel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4559"/>
            <a:ext cx="37444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Pagina iniziale 6">
            <a:hlinkClick r:id="rId5" action="ppaction://hlinksldjump" highlightClick="1"/>
          </p:cNvPr>
          <p:cNvSpPr/>
          <p:nvPr/>
        </p:nvSpPr>
        <p:spPr>
          <a:xfrm>
            <a:off x="220785" y="116632"/>
            <a:ext cx="534791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5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68134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Feudal 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Period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0375" y="2006293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it-IT" sz="2400" dirty="0"/>
              <a:t>The </a:t>
            </a:r>
            <a:r>
              <a:rPr lang="it-IT" sz="2400" dirty="0" err="1"/>
              <a:t>Feudal</a:t>
            </a:r>
            <a:r>
              <a:rPr lang="it-IT" sz="2400" dirty="0"/>
              <a:t> </a:t>
            </a:r>
            <a:r>
              <a:rPr lang="it-IT" sz="2400" dirty="0" err="1" smtClean="0"/>
              <a:t>period</a:t>
            </a:r>
            <a:r>
              <a:rPr lang="it-IT" sz="2400" dirty="0" smtClean="0"/>
              <a:t> </a:t>
            </a:r>
            <a:r>
              <a:rPr lang="it-IT" sz="2400" dirty="0"/>
              <a:t>goes from </a:t>
            </a:r>
            <a:r>
              <a:rPr lang="it-IT" sz="2400" dirty="0">
                <a:solidFill>
                  <a:srgbClr val="92D050"/>
                </a:solidFill>
              </a:rPr>
              <a:t>500 AD</a:t>
            </a:r>
            <a:r>
              <a:rPr lang="it-IT" sz="2400" dirty="0"/>
              <a:t> to </a:t>
            </a:r>
            <a:r>
              <a:rPr lang="it-IT" sz="2400" dirty="0">
                <a:solidFill>
                  <a:srgbClr val="92D050"/>
                </a:solidFill>
              </a:rPr>
              <a:t>1,500 AD </a:t>
            </a:r>
            <a:r>
              <a:rPr lang="it-IT" sz="2400" dirty="0"/>
              <a:t>after the fall of the Roman Empire (476 AD</a:t>
            </a:r>
            <a:r>
              <a:rPr lang="it-IT" sz="2400" dirty="0" smtClean="0"/>
              <a:t>).</a:t>
            </a:r>
          </a:p>
          <a:p>
            <a:pPr marL="137160" indent="0">
              <a:buNone/>
            </a:pPr>
            <a:r>
              <a:rPr lang="it-IT" sz="2400" dirty="0" smtClean="0"/>
              <a:t>Innovations in farming:</a:t>
            </a:r>
          </a:p>
          <a:p>
            <a:r>
              <a:rPr lang="it-IT" sz="2400" dirty="0" smtClean="0"/>
              <a:t>New types of </a:t>
            </a:r>
            <a:r>
              <a:rPr lang="it-IT" sz="2400" dirty="0" err="1" smtClean="0">
                <a:solidFill>
                  <a:srgbClr val="FFC000"/>
                </a:solidFill>
              </a:rPr>
              <a:t>ploughs</a:t>
            </a:r>
            <a:r>
              <a:rPr lang="it-IT" sz="2400" dirty="0" smtClean="0"/>
              <a:t> </a:t>
            </a:r>
            <a:r>
              <a:rPr lang="it-IT" sz="2400" dirty="0" err="1" smtClean="0"/>
              <a:t>allowed</a:t>
            </a:r>
            <a:r>
              <a:rPr lang="it-IT" sz="2400" dirty="0" smtClean="0"/>
              <a:t> for easier plantation.</a:t>
            </a:r>
          </a:p>
          <a:p>
            <a:r>
              <a:rPr lang="it-IT" sz="2400" dirty="0" smtClean="0"/>
              <a:t>The method of </a:t>
            </a:r>
            <a:r>
              <a:rPr lang="it-IT" sz="2400" dirty="0" smtClean="0">
                <a:solidFill>
                  <a:srgbClr val="FFC000"/>
                </a:solidFill>
              </a:rPr>
              <a:t>crop rotation</a:t>
            </a:r>
            <a:r>
              <a:rPr lang="it-IT" sz="2400" dirty="0" smtClean="0"/>
              <a:t> began at this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time as well. </a:t>
            </a:r>
            <a:r>
              <a:rPr lang="it-IT" sz="2400" u="sng" dirty="0" smtClean="0"/>
              <a:t>The land was divided into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</a:t>
            </a:r>
            <a:r>
              <a:rPr lang="it-IT" sz="2400" u="sng" dirty="0" smtClean="0"/>
              <a:t>three fields.</a:t>
            </a:r>
          </a:p>
          <a:p>
            <a:r>
              <a:rPr lang="it-IT" sz="2400" dirty="0" smtClean="0"/>
              <a:t>Ten or more </a:t>
            </a:r>
            <a:r>
              <a:rPr lang="it-IT" sz="2400" dirty="0" smtClean="0">
                <a:solidFill>
                  <a:srgbClr val="FFC000"/>
                </a:solidFill>
              </a:rPr>
              <a:t>oxen</a:t>
            </a:r>
            <a:r>
              <a:rPr lang="it-IT" sz="2400" dirty="0" smtClean="0"/>
              <a:t> were fastened to the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tongue of the plough.</a:t>
            </a:r>
            <a:endParaRPr lang="it-IT" sz="2400" dirty="0"/>
          </a:p>
          <a:p>
            <a:pPr marL="137160" indent="0">
              <a:buNone/>
            </a:pPr>
            <a:endParaRPr lang="it-IT" dirty="0"/>
          </a:p>
        </p:txBody>
      </p:sp>
      <p:sp>
        <p:nvSpPr>
          <p:cNvPr id="4" name="AutoShape 2" descr="data:image/jpeg;base64,/9j/4AAQSkZJRgABAQAAAQABAAD/2wCEAAkGBhQSEBQUEBQUEBASFRQWFBUUFRIUFhUUFRQVFRQUFBQXHCYeGBkjGRQVHy8gIycpLSwsFR4xNTAqNSYrLCkBCQoKDgwOGg8PGikkHCQpLCwsLCksKSwsLCwsLCwpLCwsLCwsLCksLCksLCwsLCkpLCwpLCwpLCksKSksLCwpLP/AABEIAMIBBAMBIgACEQEDEQH/xAAbAAACAwEBAQAAAAAAAAAAAAADBAABAgUGB//EAD0QAAEDAwIEBAMGBAUFAQEAAAEAAhEDEiEEMQUTQVEiYXGBBpGhFDJCscHRFSNS8DNyguHxFlNikrJEB//EABkBAQEBAQEBAAAAAAAAAAAAAAEAAgMEBf/EACURAQACAgICAgMAAwEAAAAAAAABEQISAyExURNBBBRhkcHwUv/aAAwDAQACEQMRAD8A99TJKO0FMUdOIyQmWtaAvrZckfTw6ySDSiNYU06q2MLPPC57TP0dYBtK1aoXqKCwFaoLQCzIWFoFUAtALMpAVoKALQCzJpAtBW0LQCzMmlAK4V2latWbVMgKwFqFLUWaUArhWGLQpos0zaqtROWr5aLOoVilqLYparY6hWqw1EtUtVY1DhSESFVqrGoakIlqq1Vig1AiWKrE2qliVFuxRVwqcJjTCMzTkolMY3WubHVeucp+m9AnaUjfCxYjGoFBCrn7E4MNYitoHstteFsVPNYnKTpDDdOeyINOeysVfNb565zOTWkBmgQoGELYeO62KgRcn44YFElEbQKvnrQ1KzM5HSG20kQMCB9pU+0rExlLcRBghZIQTqFk1layuhyAqtQOctCurWRUCwthqCKy2KwRMSoiG7VcLHOCvmhZqWqhqFIWeYpeqpDUKQqvUDlKktUtV3Kr1KoS1XCq9VzFdrpcK4WeYpzFUulqKr1SqDzjXKSlmVcLXNX02DABVwe4QBVWhVV2hhPdaE90AVFfMUjIae62G+aVFQrQqFZnGUaDfNatSgqlaFQrM4yTSlyXDytXI1Q96u5BBWgUUhJUlYCuEUWwVJWIVgIoN3easOWIVgIQgPmtA+aGFYKzMIQOVhyxcpciiJerD0K5S5FIa9S9BvUvVqhb1L0K9S9WqFuUlBvV3qoCSohcxRVM08syoth6SbUwtiovbKs4HrYqJIVFsVEGzoqLYeEiKq0KiieFQKxUSPNWuYikeFVaFVIc1aFZFE/zlfNXP5y1zlUj4qq+akBWV81VI+KqnNSHNWuaikeFVXzkhzVYrKpHxVV85c/nKCsjUujzlOcudzlfORqnS5qnNXOFdTnq1To81Tmrn89Tnq1Toc1Tmrn89Xz1ao9zlOckOcpzVao/z1XPSPNVc1VI/wA5RIGsonUPOsfhaD0qysIWuau9ORsPWg9KCstisiibD1d6UFdaFZFI1erD0qKyvnoNm71d6UFdQahROXqw9KCur56lZu9XzEoK6nPQbN8xXekzqB81fPUjd6sVEpz1fOUrN8xS9Kc5XzkGzV6l6V56nOUjV6l6VFZXzkIzepelucpzUozepzEtzlOcpGeYpzEtzVOahGeYpehAiy6czESPJCbXBMAgnt1+SxjyYzMx6bywyiIn2Z5iiE+m8fgfkThpUT8uHuF8eXqXmmvW715o/EwP3AJjq4fOAk2cbeBDqkNkyfCTmZH1xstTz4w5Rxy9RqeL0qZh7w09sk+8bKfxulbcXGz+q11p9HRleT0enbXeGgGXXeJ5d0BdknyC6FLiVaYq0zWo03HwOcxogNLfD1tGcQvPP5U31DvjwX5l6ejqWuEtcHDuCCMb7K26oEwDtE/MD9V4w8VJqF1MchpH3abpaD3iIT1CjXt558FOfxTkbNdAIJ8Ue6M/yuvUnDgufcPWU6bjECSZxjoY/QqOkEgggiZmBtb3P/kF5vS1tSbHMFzXBxtYSwmC4EE77ifdMc2q9jmilNS3LDeKhDXxexxHi9OuN15f2+T3D1x+Lxz9S67NazIebSC5u7d2mDOdvRFpUKYJ5Ly8vItZLXeI7xBmT28kqKFam1oFJouh1tzZnF10ntmB7rNHhlarUqm3luYxjm22ktBuJILY6g53EBcM/wAnPLPeJp3x4MMcNJB13F+W9kgONr8DDgQfx/0jHX1W+D6itVuLnUm2eIgZ8Hkbt8HG+Ngs0NNkOqBlWqWk03VDLQw4tfg3HY/698J6twVlVrr2sY1gDnvp0msaDLgGiqT4tjIERjBWv2MoiolmeDC7kA63mPHLqtaLyMtltgAgAkA3Z+iW1HFiyYdeRG1Mx0GPf80twfhnNZdc9jWucHWOPQCHWjMlNcQp/ZXm3mOjDpe0ETGzSzJE9Ss/NnGWty18XHrtUD0eNCrSh7wbM2wGkFu2+YnzWv4myjVcNTVZBALYD8S0uEw2Tu3vv2W+AMoveW12tdWqgOeKt15wHA2iG7ExDQuV8WcOb9qHKYabWAQIJBJO8zgeEf7QunHyTjM43MOefHtUxHh12cUovLRzXNIiQGkSDJMl2AIE5jCLU4pTtLqRFUE2tlwicSXFp2E77YXmanCGGrVBfzHUmkvDQWkDMkEnJMEbdU5W0p0tFkAOpucCCTkSJLSIiDaTMThXyzj1jlJjjjLvLGKehc61lJz3Uy17qjSaRL5c1sgZgARk7nIXP1OoqjxBzLIzAJyJJAzJMNd0XF1OsZUbLKZa8AWmcg4uDzs4R5BdWtw46lrCGXENDngC1znOsbgAAYJJjsFTz541ciODDKJ6OUdVTNJr6j3Ub2mC4Etu7eDPvCCNYQ01OZNMuDRDQ4NdBxlzXZ7lqDxltSi3T2F9MBwabQWgNtz7evp1SWpp/wA3UVOWXh9MincPEfAWiRGCPb6LnjzZRFxPlvLixmaq/wDv47n29gY5zntB3aAQ4mJEENJgzAXPbxt7iOWwnAJbEkSMyQeh8tileF1bmuNBgY0vADZDQwhrJMQczPQ7jsnTx2mQQ4v5jD47bjDusEbgGc/QLX7HLfXY+DirsVlZz6dwrBpaPExoDickY3PQbA/mmdNpxWpk0q1YVGhstIZIefvNc0tECIO/Vef+FuKPNYmrDg3xMhsYMCPqF1NRxd9F9WoxhLXAPqeJgLQC1twE58ThgIy5uXarWPDxTjtXR/RcNrNpg1i9xJJkFhDW9nACf/W5PCqGD+ZQfBjxFw69SGmY/Zcyl8VvDA51J4ZeQ9zwW2Q0ZuOHS4wACMtK1T+JBWpg/ja50kDwgAVLDnvYN/61yy5eWfMy3jxcd1UM8VrllQMBFtUgUyLr/FNuMjcfJY02nqEf4zmnJ+6x8jGIIAG8pLjZe92nfy6haxzS99pbIA3b37r02i+G3NcHXyyA4tL3GQ7plvYZCJ5c6juWtePGZuI/w5Gl4e4Offa6/YkBpBJm4ARbgk9sLeso1XUAGS2r0e0Rs6b5jEjyXU4NUoEu5bcxGS5w9wXRvO0J3WcXYJaLmu8IAkRl3bbr6rEZzdtZR9RHTy9DjlSkLea7cmHC4iTIAJEx6qL0tGs1oy6Ccnp5D6AKJ2iRpMPhNDUiCMZG9uR5A9EenxQswDHm0Mnv94iZ8wubReA39QQfoiafxk2nYSSZx22X1pwiXx4zl1KfFrvv3PgECTIg9IKZqcGD6QqtBY1x/wDAgwSMSZBkJHhlFk1DUhxshkucPFIh2NwOx7+SPR1ZBAtLmHYHbDvwgDff5rOkN7zPkxw+lSDrajec6cw+ozGAGxiCN8g7bFd+vxtj6IoMYKb245b3Hw0xBaWPiHkmd4iRuuDRfRDsEmoIbc64AGIdA7eoXV/gANEEg1HPdIsDR4IBIaAcnDuxMrnlwxk648s4eHY0PFuZShjYdSpuL5MtNjXOta6MmBgIem+IXutqUWXVSOUKYEOJLg8lrSMtEZyvP6vWVdMAyiWtDpw6wHaDJmQI/Zb/AI/yqjKdFxqZDvGyDcWmbSACRnrH6rE/jYw3+zlLvv4/VfVZa5lQFxa+jBbUa4tJI8UeEAde/VdrhdbUaqiw0ntoiZMgAWu2GWyTIAwvMU6xAFQgOqllrnuALXXOc0WtJMOAZH+rqntPScCRp6dKix7WBzaj6sucL4Nz2mMtJjO+/bjPD/5dvmvqZN1OCVqFRznVqTja1pua62Gm/ER1I9oU1Gm1b6RYfs7RUHite4wHMBH4d/ED6zuvN63W1apqUqsucXOh5ucGZALG1HDxbfRIU9dXsDGvIbFpa4O8Telue3aNynHgn78ifyI6h6RmmqMp3mjTptdNwghpAe1oc6HDw5c4StF9Ss99IhrXB0gi4k29TLpgZJ3Mea4nFfiABpa0ViS0iXuEDsAwAYyeuYPdK8F4sDqBUq3Opw4Plsz4TAxHWOvRdMOGu5Yz576h6anw6sNcdQ40yRbfaXgYbaWgQDMD1M9V0eJVjVvuoMc9hLXODzPh3DWOAk77lcHi/wARaV9p5clpcG2gMtbsGktPiHrO689r+IAm6mHNLfxA/qII91j4cp8txzY49w6bOKCiTVohrvDZ42w6RmwkGDPku1x/WU6ulphjmzcw2hzcQx0tjvkrw1TX0yQypEgAmWki6BOxz6piiKDiRdTaOpa5wM7jckHZM8XcT6Ec1xMe3bpV6bmBlL+XWBc195EFpyCI+6QMFeg4TxmlSLb4eGsDfEWwBIgyTB7dF492jZLb4e0AAHmlmwx90IOq1dENe1m8SGiqXS5uRgjMFYzw26axzjGH0bievq6uKulLDSa10BwacxY6MxGMExFxhJ0tRTfRqc1tQ19OHFzpd4jTMS10xk9PJeH4b8TPpUxTDnMEEf4THGHEvc2XCHCTscYKcb8Q1ix7PC5r22E5aSCCALcxEuiO6zPDMeDjzYxFeHpPgDSNfSrCoSQK5Ak5tgGMHGeo7LXHGtbo3lgHMqWt2Y3euM3gSZGDJ2HnKd0unZTpWUQDu4AVCwB0jN8GDB7dCvNfaCzUtE3UeUzB8Ql0vAkgTlx3HRa+LLbYfLjrq7fw9wN1G1z6NRwAufDQ8ODurBMWn22SXxjrQHNNMmmys0NLXw0RzGv8LMgCWCcq38VBc25zf5dzhYGtwCLR4cECWx7rjcd4sdQ2AA55qXEho6AtHtBTjhO1s5cka09H8S8OP2So8AkgTJx+IE5HQDPskOA8EsYLny97Q8N5jhAMxNpGd8Lz+t+KKzNO6kXhzHE4wYEyQSd8nbzXLZxyo4Dwz1LjJ9N9vVWPHnGM4tZc3HOe38eh4j8YcqsWMAc1j2mb3kmAQd5nf6L0Gi//AKq9tMMLGEABrSbrvUxjbyC+WVRLy4GJnIEidz1WhM7kj0j9VfD1/XHLmvz4e5HxK9kupOYHOAxaTABJG8RucZyuZrfiirdLy3oZAySIj8lwW1XDa4z1j5q2V4MuBMdyB8pWI4am25/It6z/AKqruzzCwH8IBAHkqXmanFIOIA7EgqK+LL0vnj25WmLTAcQwf5cY2E5XZ4dQZTNxDpg+JsPaQdjLe+fkvKl2OqY02sLLbXlvpOPXovqW+a9WWtAcWFtUuycYG8SBJCGNRyWF1Qm6TAYACSRkCemN/VcAfEri4XW43hkOMeY2XR0XFab/AAkFgOMHvvMjPrKJ7aFqa6lUAdNpA64JcZnK9L8OcQe9zGWljKdPwufHic4MZGOkZ67+a4B02nItaWY6xa70uIICa0vGXMdYKhugRY5hxiAQ8AE4j0RHRdU8Ia6oS9g5j3RIqON0nczAjciO/ouGdPUpktcXzEOi2HBsENd1IIiSO6fr8TcH8yS1zYta5jmtgAAjwiNseS4+s406rWLhAY45GTGIG+egTl46USs0g5xdSva0bANEhwnETJ7/ADT7ePVcMqucxhA++zcgyN2zuSZ9e6W4KHMFjmuJJuuiYkGRPbCdq0zNwbfDSBfhsm0g/Q9tiubflKNQveWmqQXVIlloBLjI9sn5BF4roPs8R4wbQCYgAuLSAW9pPX8kjxRjQ0OYwMMjaJEiYwsUKstY2obi+YY6cQdvIYlXVD7Y11M7XF8bAuZtn9k/wyo2kw8yJdtFxkyA0evnstVmUoLWljiRgC07iR6JChoSXXNBDSAZOwMR4SSEeWrqTjtC5nieGlsmWzOST5HuPNKV3xaGMlp3k7npCf1xI2e1zXTe0OzuSCJgA7A52CQ1dFr2sDqraAYBgG8z5kJ7ZkhxfTudUBa0fdacDJuaJnvkFAdzMAtA6DA3CepPaz7uoeTthsiP9RTFDi1NrTcS8ugYawAxP9Rd36Qmhbly4GHWTtB6iNoGEEYiGgHYFk565XXOvZjAptMExbcWg7CGjMqm1abnSKoJPTws/Np/NEwbc9urJNpaXGREAk48lXIrA4vtJ6tcMn19Pouq7Skw4U+cRtbWJ+jSFipxAs3oNb/nDzn3PRZo2Sp62uBGIOPFDesGNkejxWsAGt2GwAn6wZWv49U6Cmyetgj55Sz+KVnGTUy0mLS0b9oUnT4e2r4S6m58kSLHi2D+IWgOxP3T1TGs0L7jym8thABFQhk/ekAXm0bdVxnaio4S57iP8+/sgHG+/STPzTcA+/hjGgB9YNI6B7Xb/wCVpMYUpaak2A2u0TgWh5jrMgCVzy/v5Z8lTx1giY2jqfVSdR+jpk+KsC492Pnv/ZWfs9MSOc0CN+W6M9t0kxpA6gDcwJ8s7KqjpGWuInG24xGEGzdWmwgA12ujb+UZ9ZgT9VoUGn/9A8W/8swPWUh18QPucem6jnk5DSI6gHHyEJZt0G6Bv/dn0pOP5BRc/wC1O/CSR6NKiqVuCACo5+MD6IXKcNjIUlx6Lpbm3+aJT1NhxnEZyh8r2UdTEZMSsyh6nEDmCRPT/hDpaozjf994WAwdSpzY/uEE9Q4zVbhtRw8pnbyXQo/EL2tF9KnUb3cIJ9/9lwryZ6+aznr80m3p6nxHSIFlESdyYx6QMoR+IKcQaLSfNx/ILhNAgqmUZPZVzSt328epx/gN7/fd+yKzj9NwnkNx3c4/KQuJy27Tcfln9lujVjYNMBHZt2v+omjLdOxvnPr2CE74k3DqNOD5Sc+a51OsPxu9hIjtBVu1DIMS6Tmc/KVG3Qbxdjhmgwe7p9fohfxmmDJoszmZcfQjK5rtT6D2Q3VAfVVK3WbxWkTIpsbiPxH1MTHVZ+2tAJNNh7A3H6SuQ0DoYRGVYEF2PRVK5danxNn/AGaRjGZ8z3R3cWpkR9npepx9Y8lxaeuggDbuic8El1u/ckjzRRt1Kmv8OKVNkiA5gIg9wQUSlx2oN3SOx8S5D9XTP3g7/S7HyIV0azW/dO+Mxt9VK3ZHEaTv8Wi3M+JnhPyEJmlwrT1PuvLHHo6PzP7rz9XV7zBgnb+/JDZWJz09Ep63/pkwMtcI3gg9h3BQnfDjwR4pjaT7dRn3SfBfiB1MhrzNMmM5t8x5LuV9S8uvpVJxhpy0+XkfNaqK6FufV4HVzFue0dPIpKrw57XeJwnb8J7+ac1fxcctttMGZ3lecdxbLpzcNzuD3QpdE03kkNztO23bfZOP4YwMDqjrZ7ED6uJn2XAr8bJENwB/SIJ8yd/ZKc558h5yiaRvWV6ORSLiQfvGAPks6d0wLvklWUWgifFnYEBHpyJtZ39p9VI8zStAxgep/dRLCjU7D5hUlOSKnsrDjPdDDFsN3WImmFPB6KNeMdVbWSVs6bKbSPqT5K6dC7rC3T04B3RSAcCYPkmeyy3SjqP3V/Ywe3uY+solSrbv+mPklKlZFe0tzWtOJHv+yoOnb8yjaekCPEPoi1WsaMAA+iqIVKkJgTJ7mB5ymXaHbxn6JRtUSPaU7zh6qUBv0g/r+gWRouz/AJhCquz1+ey1TqYGZCQLq9EAAWuJEZmN/KOiBTognE3ev1W9Q+RAhLU6+QB/fuhDHRuG0eu6ttMfiPrGERtc/wByk60znzKiZbo3DYXCN5iPZWzSuAyJHeSMeaxT1kBFdWkbZIwoM8roI9CScd1hukf2lAZXId+6Yp60yMjz9FISlSDDL2T3yeuREJuuZaPA2AMS5/z3yuZXbJmSZUo13TPTzVZs24QBOIHckfIpmnr6loaHim3pjMJB1YOwSBPl+qFqGk7Hbb9leFZ19BoyXF/UkIWmrUifEwj6oNAmIK0S3+4WdvSt0PtFL8IUfqWgfdB9lymMzvKPzenVNrY9/EGtExE9AB9FVPiIPUyufVErNNoG26VbsN1vqfkouK4u81SLVgMd/stBBaVq5FMmGlEbUASd60HpRwunt7ol8DofYBc8VEZtRNlmo0knrKuhTg7T6rbXg7YPkiNqosNEkdI+aHXcSsaisZz/AGEF1RatNMqZ8wmWvxkxG0z+gQaVMfP0RCwx1WZQRaScbLVMGf2QnOyoKnumEdDcZSpYGnG6LUq7d/JBqGQktCqO6uqJGB5JGZOE5TqY7IQD5BjtCLTr9JRhByckeSUdTgyFIxUE+SHToHdZpVztj5K31+8+yGscbGvIBkLVGrL2yOomeyAMjH7InD6cuGY6z5NyUsysNgjHupSOZRdSwscBcHXbRO09QRhBNUdETEgQ6obIbw3uqbSlL1AZKKIwb1Bn9kR9fyQNPMgdE3Vpt7pDAdIVNwclbFHGDKA4FVIclRWwiMqLOkpzm7KAqAK4WigcqLlQCpyk212VYf8A8qmBFAnySm6ZC1egOEKXrMgYun8kJ1P2UDltpwlCtdiPJbY8f8qzpy0ScTt/v2TFHStO7s+XoP3TFyvDnaloncD1lAawrvDhbIm9x9oHzQjoGkRdGf6SVrSVZRtPyKsUz6JtugAE80QcABri4ntA291n7JuHPtImQ4OBEbiN1mp9KyFahBnMoAn3TEg+ay4BZ2VmNG0R4hPqYRDQaVijUgei22pKbggajTNG2T7JN4yui5/cjrhIuGVnJ1w8Sa0GhdU2hvm4wE3/AAsscCTcM7Y/DPXcIvBtOHNdOMdMdOv/ALJnUvlgjJAx7yP0K1HbH9czVaWCHTBjb59Vz3jK7HET4gO37JEtCJyiGZZoDGVZpg7o0DooSjeBbAojzWKw+S2CoXq3hWzSJhbDe4HyWOarDlbwrbkdgosXKJ3Vw5xVtUUWoLR2CEFFFJtiKNyoopBncqKKIC3KwVaiUfcfAz3/AEWWGCYxv+iii3kHQ0/3D3k//JRWCWsny/8AoqlF0gSFTH80joJj5BK6lxN5OTO/uqURP+2i9JuR/fRarbKKLzSgx/f0VAqKITZOEq5Wop14/EvQ8G+4f76LHUe35FRRajyz9F9f/iH3/VLMUUWc2JbV9FFFygBjZZCiiYTBWJyrUW4C1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52" y="3789040"/>
            <a:ext cx="2144678" cy="291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agina iniziale 8">
            <a:hlinkClick r:id="rId3" action="ppaction://hlinksldjump" highlightClick="1"/>
          </p:cNvPr>
          <p:cNvSpPr/>
          <p:nvPr/>
        </p:nvSpPr>
        <p:spPr>
          <a:xfrm>
            <a:off x="8316416" y="180102"/>
            <a:ext cx="534791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C:\Users\Utente\Desktop\LINDA\Immagini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6" y="33840"/>
            <a:ext cx="2493461" cy="202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40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Feudal Period 2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5940" y="1204116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it-IT" sz="2400" dirty="0" smtClean="0"/>
              <a:t>The </a:t>
            </a:r>
            <a:r>
              <a:rPr lang="it-IT" sz="2400" dirty="0" smtClean="0">
                <a:solidFill>
                  <a:srgbClr val="FF0000"/>
                </a:solidFill>
              </a:rPr>
              <a:t>manor</a:t>
            </a:r>
            <a:r>
              <a:rPr lang="it-IT" sz="2400" dirty="0" smtClean="0"/>
              <a:t> was the </a:t>
            </a:r>
            <a:r>
              <a:rPr lang="it-IT" sz="2400" u="sng" dirty="0" smtClean="0"/>
              <a:t>centre of feudal life</a:t>
            </a:r>
            <a:r>
              <a:rPr lang="it-IT" sz="2400" dirty="0" smtClean="0"/>
              <a:t> and it was a </a:t>
            </a:r>
            <a:r>
              <a:rPr lang="it-IT" sz="2400" u="sng" dirty="0" smtClean="0"/>
              <a:t>self-contained community</a:t>
            </a:r>
            <a:r>
              <a:rPr lang="it-IT" sz="2400" dirty="0" smtClean="0"/>
              <a:t>. There was the large home of the lord and peasants produced their crops, </a:t>
            </a:r>
            <a:r>
              <a:rPr lang="it-IT" sz="2400" dirty="0" err="1" smtClean="0"/>
              <a:t>raised</a:t>
            </a:r>
            <a:r>
              <a:rPr lang="it-IT" sz="2400" dirty="0" smtClean="0"/>
              <a:t>  </a:t>
            </a:r>
            <a:r>
              <a:rPr lang="it-IT" sz="2400" dirty="0" err="1" smtClean="0"/>
              <a:t>animals</a:t>
            </a:r>
            <a:r>
              <a:rPr lang="it-IT" sz="2400" dirty="0" smtClean="0"/>
              <a:t> and paid taxes in services. In a </a:t>
            </a:r>
            <a:r>
              <a:rPr lang="it-IT" sz="2400" dirty="0" err="1" smtClean="0"/>
              <a:t>manorial</a:t>
            </a:r>
            <a:r>
              <a:rPr lang="it-IT" sz="2400" dirty="0" smtClean="0"/>
              <a:t> </a:t>
            </a:r>
            <a:r>
              <a:rPr lang="it-IT" sz="2400" dirty="0" err="1" smtClean="0"/>
              <a:t>system</a:t>
            </a:r>
            <a:r>
              <a:rPr lang="it-IT" sz="2400" dirty="0" smtClean="0"/>
              <a:t> there were:</a:t>
            </a:r>
          </a:p>
          <a:p>
            <a:r>
              <a:rPr lang="it-IT" sz="2400" dirty="0" smtClean="0"/>
              <a:t>A </a:t>
            </a:r>
            <a:r>
              <a:rPr lang="it-IT" sz="2400" dirty="0" smtClean="0">
                <a:solidFill>
                  <a:srgbClr val="FFC000"/>
                </a:solidFill>
              </a:rPr>
              <a:t>mill</a:t>
            </a:r>
            <a:r>
              <a:rPr lang="it-IT" sz="2400" dirty="0" smtClean="0"/>
              <a:t> to grinding grain;</a:t>
            </a:r>
          </a:p>
          <a:p>
            <a:r>
              <a:rPr lang="it-IT" sz="2400" dirty="0" smtClean="0"/>
              <a:t>An </a:t>
            </a:r>
            <a:r>
              <a:rPr lang="it-IT" sz="2400" dirty="0" smtClean="0">
                <a:solidFill>
                  <a:srgbClr val="FFC000"/>
                </a:solidFill>
              </a:rPr>
              <a:t>oven</a:t>
            </a:r>
            <a:r>
              <a:rPr lang="it-IT" sz="2400" dirty="0" smtClean="0"/>
              <a:t> for baking bread;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Fishponds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C000"/>
                </a:solidFill>
              </a:rPr>
              <a:t>orchards</a:t>
            </a:r>
            <a:r>
              <a:rPr lang="it-IT" sz="2400" dirty="0" smtClean="0"/>
              <a:t>;</a:t>
            </a:r>
          </a:p>
          <a:p>
            <a:r>
              <a:rPr lang="it-IT" sz="2400" dirty="0" smtClean="0"/>
              <a:t>A wine or oil </a:t>
            </a:r>
            <a:r>
              <a:rPr lang="it-IT" sz="2400" dirty="0" smtClean="0">
                <a:solidFill>
                  <a:srgbClr val="FFC000"/>
                </a:solidFill>
              </a:rPr>
              <a:t>press</a:t>
            </a:r>
            <a:r>
              <a:rPr lang="it-IT" sz="2400" dirty="0" smtClean="0"/>
              <a:t>;</a:t>
            </a:r>
          </a:p>
          <a:p>
            <a:r>
              <a:rPr lang="it-IT" sz="2400" dirty="0" smtClean="0"/>
              <a:t>Herb and vegetable </a:t>
            </a:r>
            <a:r>
              <a:rPr lang="it-IT" sz="2400" dirty="0" smtClean="0">
                <a:solidFill>
                  <a:srgbClr val="FFC000"/>
                </a:solidFill>
              </a:rPr>
              <a:t>gardens.</a:t>
            </a:r>
          </a:p>
          <a:p>
            <a:pPr marL="137160" indent="0">
              <a:buNone/>
            </a:pPr>
            <a:r>
              <a:rPr lang="it-IT" sz="2400" dirty="0" smtClean="0"/>
              <a:t>Feudalism </a:t>
            </a:r>
            <a:r>
              <a:rPr lang="it-IT" sz="2400" dirty="0" err="1" smtClean="0"/>
              <a:t>ended</a:t>
            </a:r>
            <a:r>
              <a:rPr lang="it-IT" sz="2400" dirty="0" smtClean="0"/>
              <a:t> with the </a:t>
            </a:r>
            <a:r>
              <a:rPr lang="it-IT" sz="2400" dirty="0" err="1" smtClean="0"/>
              <a:t>wars</a:t>
            </a:r>
            <a:r>
              <a:rPr lang="it-IT" sz="2400" dirty="0" smtClean="0"/>
              <a:t> of 14° and 15° </a:t>
            </a:r>
            <a:r>
              <a:rPr lang="it-IT" sz="2400" dirty="0" err="1" smtClean="0"/>
              <a:t>century</a:t>
            </a:r>
            <a:r>
              <a:rPr lang="it-IT" sz="2400" dirty="0" smtClean="0"/>
              <a:t> and </a:t>
            </a:r>
            <a:r>
              <a:rPr lang="it-IT" sz="2400" u="sng" dirty="0" err="1" smtClean="0"/>
              <a:t>plague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outbreaks</a:t>
            </a:r>
            <a:r>
              <a:rPr lang="it-IT" sz="2400" dirty="0"/>
              <a:t>;</a:t>
            </a:r>
            <a:r>
              <a:rPr lang="it-IT" sz="2400" dirty="0" smtClean="0"/>
              <a:t> </a:t>
            </a:r>
            <a:r>
              <a:rPr lang="it-IT" sz="2400" dirty="0" err="1" smtClean="0"/>
              <a:t>villages</a:t>
            </a:r>
            <a:r>
              <a:rPr lang="it-IT" sz="2400" dirty="0" smtClean="0"/>
              <a:t> were destroyed and land was abandoned.</a:t>
            </a:r>
          </a:p>
        </p:txBody>
      </p:sp>
      <p:sp>
        <p:nvSpPr>
          <p:cNvPr id="4" name="Parentesi graffa aperta 3"/>
          <p:cNvSpPr/>
          <p:nvPr/>
        </p:nvSpPr>
        <p:spPr>
          <a:xfrm>
            <a:off x="107504" y="5373216"/>
            <a:ext cx="360040" cy="1080120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Pagina iniziale 6">
            <a:hlinkClick r:id="rId2" action="ppaction://hlinksldjump" highlightClick="1"/>
          </p:cNvPr>
          <p:cNvSpPr/>
          <p:nvPr/>
        </p:nvSpPr>
        <p:spPr>
          <a:xfrm>
            <a:off x="220785" y="116632"/>
            <a:ext cx="534791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C:\Users\Utente\Desktop\LINDA\Immagini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935741" cy="231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416653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Scientific Period 1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76288"/>
            <a:ext cx="9036496" cy="482457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it-IT" sz="2400" dirty="0" err="1" smtClean="0"/>
              <a:t>Tha</a:t>
            </a:r>
            <a:r>
              <a:rPr lang="it-IT" sz="2400" dirty="0" smtClean="0"/>
              <a:t> </a:t>
            </a:r>
            <a:r>
              <a:rPr lang="it-IT" sz="2400" dirty="0" err="1" smtClean="0"/>
              <a:t>Scientific</a:t>
            </a:r>
            <a:r>
              <a:rPr lang="it-IT" sz="2400" dirty="0" smtClean="0"/>
              <a:t> </a:t>
            </a:r>
            <a:r>
              <a:rPr lang="it-IT" sz="2400" dirty="0" err="1"/>
              <a:t>p</a:t>
            </a:r>
            <a:r>
              <a:rPr lang="it-IT" sz="2400" dirty="0" err="1" smtClean="0"/>
              <a:t>eriod</a:t>
            </a:r>
            <a:r>
              <a:rPr lang="it-IT" sz="2400" dirty="0" smtClean="0"/>
              <a:t> goes from </a:t>
            </a:r>
            <a:r>
              <a:rPr lang="it-IT" sz="2400" dirty="0" smtClean="0">
                <a:solidFill>
                  <a:srgbClr val="92D050"/>
                </a:solidFill>
              </a:rPr>
              <a:t>16° century </a:t>
            </a:r>
            <a:r>
              <a:rPr lang="it-IT" sz="2400" dirty="0" smtClean="0"/>
              <a:t>to the </a:t>
            </a:r>
            <a:r>
              <a:rPr lang="it-IT" sz="2400" dirty="0" smtClean="0">
                <a:solidFill>
                  <a:srgbClr val="92D050"/>
                </a:solidFill>
              </a:rPr>
              <a:t>20° century</a:t>
            </a:r>
            <a:r>
              <a:rPr lang="it-IT" sz="2400" dirty="0" smtClean="0"/>
              <a:t>.</a:t>
            </a:r>
          </a:p>
          <a:p>
            <a:pPr marL="137160" indent="0">
              <a:buNone/>
            </a:pPr>
            <a:r>
              <a:rPr lang="it-IT" sz="2400" dirty="0" smtClean="0"/>
              <a:t>In this period: </a:t>
            </a:r>
          </a:p>
          <a:p>
            <a:r>
              <a:rPr lang="it-IT" sz="2400" u="sng" dirty="0"/>
              <a:t>P</a:t>
            </a:r>
            <a:r>
              <a:rPr lang="it-IT" sz="2400" u="sng" dirty="0" smtClean="0"/>
              <a:t>opulation and </a:t>
            </a:r>
            <a:r>
              <a:rPr lang="it-IT" sz="2400" u="sng" dirty="0" err="1" smtClean="0"/>
              <a:t>agriculture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were</a:t>
            </a:r>
            <a:r>
              <a:rPr lang="it-IT" sz="2400" u="sng" dirty="0" smtClean="0"/>
              <a:t>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</a:t>
            </a:r>
            <a:r>
              <a:rPr lang="it-IT" sz="2400" u="sng" dirty="0" smtClean="0"/>
              <a:t>increasing</a:t>
            </a:r>
            <a:r>
              <a:rPr lang="it-IT" sz="2400" dirty="0" smtClean="0"/>
              <a:t> in Europe;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Exploration</a:t>
            </a:r>
            <a:r>
              <a:rPr lang="it-IT" sz="2400" dirty="0" smtClean="0"/>
              <a:t> and </a:t>
            </a:r>
            <a:r>
              <a:rPr lang="it-IT" sz="2400" dirty="0" smtClean="0">
                <a:solidFill>
                  <a:srgbClr val="FFC000"/>
                </a:solidFill>
              </a:rPr>
              <a:t>colonization</a:t>
            </a:r>
            <a:r>
              <a:rPr lang="it-IT" sz="2400" dirty="0" smtClean="0"/>
              <a:t> started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(</a:t>
            </a:r>
            <a:r>
              <a:rPr lang="it-IT" sz="2400" dirty="0" smtClean="0">
                <a:solidFill>
                  <a:srgbClr val="FF0000"/>
                </a:solidFill>
              </a:rPr>
              <a:t>colonial </a:t>
            </a:r>
            <a:r>
              <a:rPr lang="it-IT" sz="2400" dirty="0">
                <a:solidFill>
                  <a:srgbClr val="FF0000"/>
                </a:solidFill>
              </a:rPr>
              <a:t>agriculture</a:t>
            </a:r>
            <a:r>
              <a:rPr lang="it-IT" sz="2400" dirty="0" smtClean="0"/>
              <a:t>)</a:t>
            </a:r>
            <a:r>
              <a:rPr lang="it-IT" sz="2400" i="1" dirty="0"/>
              <a:t>;</a:t>
            </a:r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/>
              <a:t>Slaves from Africa worked on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</a:t>
            </a:r>
            <a:r>
              <a:rPr lang="it-IT" sz="2400" u="sng" dirty="0" smtClean="0"/>
              <a:t>cotton plantations</a:t>
            </a:r>
            <a:r>
              <a:rPr lang="it-IT" sz="2400" dirty="0" smtClean="0"/>
              <a:t> in America;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Scientific revolution</a:t>
            </a:r>
            <a:r>
              <a:rPr lang="it-IT" sz="2400" dirty="0" smtClean="0"/>
              <a:t> (new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</a:t>
            </a:r>
            <a:r>
              <a:rPr lang="it-IT" sz="2400" dirty="0" err="1" smtClean="0"/>
              <a:t>cultivation</a:t>
            </a:r>
            <a:r>
              <a:rPr lang="it-IT" sz="2400" dirty="0" smtClean="0"/>
              <a:t> and </a:t>
            </a:r>
            <a:r>
              <a:rPr lang="it-IT" sz="2400" dirty="0" err="1" smtClean="0"/>
              <a:t>types</a:t>
            </a:r>
            <a:r>
              <a:rPr lang="it-IT" sz="2400" dirty="0" smtClean="0"/>
              <a:t> of cattle and </a:t>
            </a:r>
          </a:p>
          <a:p>
            <a:pPr marL="13716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sheep);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525"/>
            <a:ext cx="2664296" cy="175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82741"/>
            <a:ext cx="3450040" cy="190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3089920" cy="219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gina iniziale 11">
            <a:hlinkClick r:id="rId5" action="ppaction://hlinksldjump" highlightClick="1"/>
          </p:cNvPr>
          <p:cNvSpPr/>
          <p:nvPr/>
        </p:nvSpPr>
        <p:spPr>
          <a:xfrm>
            <a:off x="8474725" y="116632"/>
            <a:ext cx="534791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94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Scientific period 2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7091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Dranaige</a:t>
            </a:r>
            <a:r>
              <a:rPr lang="en-US" sz="2400" dirty="0" smtClean="0"/>
              <a:t> (more land cultivated);</a:t>
            </a:r>
            <a:endParaRPr lang="en-US" sz="2400" dirty="0"/>
          </a:p>
          <a:p>
            <a:r>
              <a:rPr lang="en-US" sz="2400" dirty="0">
                <a:solidFill>
                  <a:srgbClr val="FFC000"/>
                </a:solidFill>
              </a:rPr>
              <a:t>Farm machinery</a:t>
            </a:r>
            <a:r>
              <a:rPr lang="en-US" sz="2400" dirty="0"/>
              <a:t> (John Deere);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Steam </a:t>
            </a:r>
            <a:r>
              <a:rPr lang="en-US" sz="2400" dirty="0" smtClean="0">
                <a:solidFill>
                  <a:srgbClr val="FF0000"/>
                </a:solidFill>
              </a:rPr>
              <a:t>power</a:t>
            </a:r>
            <a:r>
              <a:rPr lang="en-US" sz="2400" dirty="0" smtClean="0"/>
              <a:t> was used to replace</a:t>
            </a:r>
          </a:p>
          <a:p>
            <a:pPr marL="13716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animal power;</a:t>
            </a:r>
            <a:endParaRPr lang="en-US" sz="2400" dirty="0"/>
          </a:p>
          <a:p>
            <a:r>
              <a:rPr lang="en-US" sz="2400" dirty="0">
                <a:solidFill>
                  <a:srgbClr val="FFC000"/>
                </a:solidFill>
              </a:rPr>
              <a:t>Pests</a:t>
            </a:r>
            <a:r>
              <a:rPr lang="en-US" sz="2400" dirty="0"/>
              <a:t> (</a:t>
            </a:r>
            <a:r>
              <a:rPr lang="en-US" sz="2400" dirty="0" smtClean="0"/>
              <a:t>sprays, poisons);</a:t>
            </a:r>
            <a:endParaRPr lang="en-US" sz="2400" dirty="0"/>
          </a:p>
          <a:p>
            <a:r>
              <a:rPr lang="en-US" sz="2400" dirty="0"/>
              <a:t>Improvements in </a:t>
            </a:r>
            <a:r>
              <a:rPr lang="en-US" sz="2400" dirty="0">
                <a:solidFill>
                  <a:srgbClr val="FFC000"/>
                </a:solidFill>
              </a:rPr>
              <a:t>trasportation</a:t>
            </a:r>
            <a:r>
              <a:rPr lang="en-US" sz="2400" dirty="0"/>
              <a:t> (roads, canal, </a:t>
            </a:r>
            <a:r>
              <a:rPr lang="en-US" sz="2400" dirty="0" smtClean="0"/>
              <a:t>rail lines…)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8769"/>
            <a:ext cx="3240360" cy="2250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gina iniziale 6">
            <a:hlinkClick r:id="rId3" action="ppaction://hlinksldjump" highlightClick="1"/>
          </p:cNvPr>
          <p:cNvSpPr/>
          <p:nvPr/>
        </p:nvSpPr>
        <p:spPr>
          <a:xfrm>
            <a:off x="220785" y="116632"/>
            <a:ext cx="534791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92" y="4221088"/>
            <a:ext cx="3600400" cy="2394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94573"/>
            <a:ext cx="3384376" cy="225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6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Definition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it-IT" sz="3200" dirty="0" smtClean="0"/>
              <a:t>Agriculture is the science and activity of growing plants and raising animals for human use.</a:t>
            </a:r>
          </a:p>
          <a:p>
            <a:pPr marL="137160" indent="0">
              <a:buNone/>
            </a:pP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0090"/>
            <a:ext cx="367240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0090"/>
            <a:ext cx="39604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4734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rgbClr val="92D050"/>
                </a:solidFill>
              </a:rPr>
              <a:t>Basic Steps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it-IT" sz="2400" dirty="0" smtClean="0"/>
              <a:t>The basic steps are: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Tilling</a:t>
            </a:r>
            <a:r>
              <a:rPr lang="it-IT" sz="2400" dirty="0" smtClean="0"/>
              <a:t>: preparing land for growing plants.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Planting</a:t>
            </a:r>
            <a:r>
              <a:rPr lang="it-IT" sz="2400" dirty="0" smtClean="0"/>
              <a:t>: putting seeds and plants in the ground to grow.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Harvesting</a:t>
            </a:r>
            <a:r>
              <a:rPr lang="it-IT" sz="2400" dirty="0" smtClean="0"/>
              <a:t>: gathering crops.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Raising livestock</a:t>
            </a:r>
            <a:r>
              <a:rPr lang="it-IT" sz="2400" dirty="0" smtClean="0"/>
              <a:t>: breeding farm animals.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Marketing</a:t>
            </a:r>
            <a:r>
              <a:rPr lang="it-IT" sz="2400" dirty="0" smtClean="0"/>
              <a:t>: practice of commercial selling.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Packing</a:t>
            </a:r>
            <a:r>
              <a:rPr lang="it-IT" sz="2400" dirty="0" smtClean="0"/>
              <a:t>: putting products into a box or </a:t>
            </a:r>
            <a:r>
              <a:rPr lang="en-US" sz="2400" dirty="0" smtClean="0"/>
              <a:t>other container so that they can be moved, stored or sold.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Processing</a:t>
            </a:r>
            <a:r>
              <a:rPr lang="en-US" sz="2400" dirty="0" smtClean="0"/>
              <a:t>: preserving food in order to make it ready to be used.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0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2615" y="257775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Modern  Agriculture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427" y="1412776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it-IT" sz="2400" dirty="0" smtClean="0"/>
              <a:t>Modern Agriculture </a:t>
            </a:r>
            <a:r>
              <a:rPr lang="it-IT" sz="2400" dirty="0" err="1" smtClean="0"/>
              <a:t>depends</a:t>
            </a:r>
            <a:r>
              <a:rPr lang="it-IT" sz="2400" dirty="0" smtClean="0"/>
              <a:t>  on </a:t>
            </a:r>
            <a:r>
              <a:rPr lang="it-IT" sz="2400" u="sng" dirty="0" smtClean="0"/>
              <a:t>engineering, technology, biological and physical sciences</a:t>
            </a:r>
            <a:r>
              <a:rPr lang="it-IT" sz="2400" dirty="0" smtClean="0"/>
              <a:t>. </a:t>
            </a:r>
          </a:p>
          <a:p>
            <a:pPr marL="137160" indent="0" algn="just">
              <a:buNone/>
            </a:pPr>
            <a:r>
              <a:rPr lang="it-IT" sz="2400" dirty="0" err="1" smtClean="0">
                <a:solidFill>
                  <a:srgbClr val="FF0000"/>
                </a:solidFill>
              </a:rPr>
              <a:t>Mechanization</a:t>
            </a:r>
            <a:r>
              <a:rPr lang="it-IT" sz="2400" dirty="0" smtClean="0"/>
              <a:t> has caused the decline of </a:t>
            </a:r>
            <a:r>
              <a:rPr lang="it-IT" sz="2400" dirty="0" smtClean="0">
                <a:solidFill>
                  <a:srgbClr val="FFC000"/>
                </a:solidFill>
              </a:rPr>
              <a:t>labour force</a:t>
            </a:r>
            <a:r>
              <a:rPr lang="it-IT" sz="2400" dirty="0" smtClean="0"/>
              <a:t> but has reduced the cost and increased the variety of food available.</a:t>
            </a:r>
          </a:p>
          <a:p>
            <a:pPr marL="137160" indent="0" algn="just">
              <a:buNone/>
            </a:pPr>
            <a:r>
              <a:rPr lang="it-IT" sz="2400" dirty="0" smtClean="0"/>
              <a:t>Another factor of modern agriculture is </a:t>
            </a:r>
            <a:r>
              <a:rPr lang="it-IT" sz="2400" dirty="0" smtClean="0">
                <a:solidFill>
                  <a:srgbClr val="FFC000"/>
                </a:solidFill>
              </a:rPr>
              <a:t>chemistry</a:t>
            </a:r>
            <a:r>
              <a:rPr lang="it-IT" sz="2400" dirty="0" smtClean="0"/>
              <a:t>, which deals with selective breeding techniques, fertilizers, herbicides, pesticides and fungicides.</a:t>
            </a:r>
          </a:p>
          <a:p>
            <a:pPr marL="137160" indent="0">
              <a:buNone/>
            </a:pPr>
            <a:endParaRPr lang="it-IT" sz="2400" dirty="0"/>
          </a:p>
        </p:txBody>
      </p:sp>
      <p:pic>
        <p:nvPicPr>
          <p:cNvPr id="1026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8" y="4592620"/>
            <a:ext cx="3224644" cy="2133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7222"/>
            <a:ext cx="1268994" cy="1015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olorare.estaticos.net/disegni/colori/201040/7a1a492ba4d725d91652b7ac5ab710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02" y="4326268"/>
            <a:ext cx="2434697" cy="2265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96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1206" y="33265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World Agriculture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7707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it-IT" dirty="0" smtClean="0"/>
              <a:t>Agriculture is the world’s </a:t>
            </a:r>
            <a:r>
              <a:rPr lang="it-IT" u="sng" dirty="0" smtClean="0"/>
              <a:t>largest economic sector</a:t>
            </a:r>
            <a:r>
              <a:rPr lang="it-IT" dirty="0" smtClean="0"/>
              <a:t>.</a:t>
            </a:r>
          </a:p>
          <a:p>
            <a:r>
              <a:rPr lang="it-IT" dirty="0" smtClean="0"/>
              <a:t>Mondial labour force: 50</a:t>
            </a:r>
            <a:r>
              <a:rPr lang="it-IT" dirty="0"/>
              <a:t>% </a:t>
            </a:r>
            <a:endParaRPr lang="it-IT" dirty="0" smtClean="0"/>
          </a:p>
          <a:p>
            <a:r>
              <a:rPr lang="it-IT" dirty="0" smtClean="0"/>
              <a:t>Africa: </a:t>
            </a:r>
            <a:r>
              <a:rPr lang="it-IT" dirty="0"/>
              <a:t>64% </a:t>
            </a:r>
            <a:endParaRPr lang="it-IT" dirty="0" smtClean="0"/>
          </a:p>
          <a:p>
            <a:r>
              <a:rPr lang="it-IT" dirty="0" smtClean="0"/>
              <a:t>Asia: 61</a:t>
            </a:r>
            <a:r>
              <a:rPr lang="it-IT" dirty="0"/>
              <a:t>% </a:t>
            </a:r>
            <a:endParaRPr lang="it-IT" dirty="0" smtClean="0"/>
          </a:p>
          <a:p>
            <a:r>
              <a:rPr lang="it-IT" dirty="0" smtClean="0"/>
              <a:t>North America: 4%</a:t>
            </a:r>
          </a:p>
          <a:p>
            <a:r>
              <a:rPr lang="it-IT" dirty="0"/>
              <a:t>South America: 24% </a:t>
            </a:r>
            <a:endParaRPr lang="it-IT" dirty="0" smtClean="0"/>
          </a:p>
          <a:p>
            <a:r>
              <a:rPr lang="it-IT" dirty="0" smtClean="0"/>
              <a:t>East Europe: </a:t>
            </a:r>
            <a:r>
              <a:rPr lang="it-IT" dirty="0"/>
              <a:t>15% </a:t>
            </a:r>
            <a:endParaRPr lang="it-IT" dirty="0" smtClean="0"/>
          </a:p>
          <a:p>
            <a:r>
              <a:rPr lang="it-IT" dirty="0" smtClean="0"/>
              <a:t>Western Europe: </a:t>
            </a:r>
            <a:r>
              <a:rPr lang="it-IT" dirty="0"/>
              <a:t>7</a:t>
            </a:r>
            <a:r>
              <a:rPr lang="it-IT" dirty="0" smtClean="0"/>
              <a:t>%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766472" cy="139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69286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04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-1364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Agriculture in Italy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" y="1124744"/>
            <a:ext cx="8229600" cy="11679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it-IT" sz="2000" dirty="0" smtClean="0"/>
              <a:t>In Italy </a:t>
            </a:r>
            <a:r>
              <a:rPr lang="en-US" sz="2000" dirty="0"/>
              <a:t>the most important products are</a:t>
            </a:r>
            <a:r>
              <a:rPr lang="it-IT" sz="2000" dirty="0" smtClean="0"/>
              <a:t>: wine, corn, oil, tomatoes, milk of cow and buffalo.</a:t>
            </a:r>
          </a:p>
          <a:p>
            <a:pPr marL="137160" indent="0">
              <a:buNone/>
            </a:pPr>
            <a:r>
              <a:rPr lang="it-IT" sz="2000" dirty="0" smtClean="0"/>
              <a:t>GDP: $1.822 trillion </a:t>
            </a:r>
            <a:r>
              <a:rPr lang="it-IT" sz="2000" dirty="0"/>
              <a:t>(2011</a:t>
            </a:r>
            <a:r>
              <a:rPr lang="it-IT" sz="2000" dirty="0" smtClean="0"/>
              <a:t>)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379186"/>
              </p:ext>
            </p:extLst>
          </p:nvPr>
        </p:nvGraphicFramePr>
        <p:xfrm>
          <a:off x="647564" y="5877272"/>
          <a:ext cx="770485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Foglio di lavoro" r:id="rId4" imgW="6219808" imgH="390457" progId="Excel.Sheet.12">
                  <p:embed/>
                </p:oleObj>
              </mc:Choice>
              <mc:Fallback>
                <p:oleObj name="Foglio di lavoro" r:id="rId4" imgW="6219808" imgH="390457" progId="Excel.Sheet.12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5877272"/>
                        <a:ext cx="770485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48883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GDP Italian Regions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GDP 2009</a:t>
            </a:r>
          </a:p>
          <a:p>
            <a:pPr marL="137160" indent="0">
              <a:buNone/>
            </a:pPr>
            <a:r>
              <a:rPr lang="it-IT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REGION</a:t>
            </a:r>
            <a:r>
              <a:rPr lang="it-IT" sz="1800" dirty="0" smtClean="0">
                <a:solidFill>
                  <a:srgbClr val="FF0000"/>
                </a:solidFill>
              </a:rPr>
              <a:t>           </a:t>
            </a:r>
            <a:r>
              <a:rPr lang="it-IT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TOTAL GDP (mln €)</a:t>
            </a:r>
          </a:p>
          <a:p>
            <a:r>
              <a:rPr lang="it-IT" sz="1800" dirty="0" smtClean="0"/>
              <a:t>Piemonte: 108.405 €</a:t>
            </a:r>
          </a:p>
          <a:p>
            <a:r>
              <a:rPr lang="it-IT" sz="1800" dirty="0"/>
              <a:t>Valle </a:t>
            </a:r>
            <a:r>
              <a:rPr lang="it-IT" sz="1800" dirty="0" smtClean="0"/>
              <a:t>d'Aosta: 3.716 €</a:t>
            </a:r>
          </a:p>
          <a:p>
            <a:r>
              <a:rPr lang="it-IT" sz="1800" dirty="0" smtClean="0"/>
              <a:t>Liguria: 39.462 €</a:t>
            </a:r>
          </a:p>
          <a:p>
            <a:r>
              <a:rPr lang="it-IT" sz="1800" dirty="0" smtClean="0"/>
              <a:t>Lombardia: 286.983 €</a:t>
            </a:r>
          </a:p>
          <a:p>
            <a:r>
              <a:rPr lang="it-IT" sz="1800" dirty="0"/>
              <a:t>Trentino-Alto </a:t>
            </a:r>
            <a:r>
              <a:rPr lang="it-IT" sz="1800" dirty="0" smtClean="0"/>
              <a:t>Adige: 30.601 €</a:t>
            </a:r>
          </a:p>
          <a:p>
            <a:r>
              <a:rPr lang="it-IT" sz="1800" dirty="0" smtClean="0"/>
              <a:t>Veneto: 128.802 €</a:t>
            </a:r>
          </a:p>
          <a:p>
            <a:r>
              <a:rPr lang="it-IT" sz="1800" dirty="0" smtClean="0"/>
              <a:t>Friuli-Venezia Giulia: 31.371 €</a:t>
            </a:r>
          </a:p>
          <a:p>
            <a:r>
              <a:rPr lang="it-IT" sz="1800" dirty="0" smtClean="0"/>
              <a:t>Emilia-Romagna: 121.892 €</a:t>
            </a:r>
          </a:p>
          <a:p>
            <a:r>
              <a:rPr lang="it-IT" sz="1800" dirty="0" smtClean="0"/>
              <a:t>Marche: 36.241 €</a:t>
            </a:r>
          </a:p>
          <a:p>
            <a:r>
              <a:rPr lang="it-IT" sz="1800" dirty="0" smtClean="0"/>
              <a:t>Toscana: 93.133 €</a:t>
            </a:r>
          </a:p>
          <a:p>
            <a:r>
              <a:rPr lang="it-IT" sz="1800" dirty="0" smtClean="0"/>
              <a:t>Umbria: 18.932 €</a:t>
            </a:r>
          </a:p>
          <a:p>
            <a:r>
              <a:rPr lang="it-IT" sz="1800" dirty="0" smtClean="0"/>
              <a:t>Lazio: 150.355 €</a:t>
            </a:r>
          </a:p>
          <a:p>
            <a:r>
              <a:rPr lang="it-IT" sz="1800" dirty="0" smtClean="0"/>
              <a:t>Abruzzo: 25.343 €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it-IT" sz="1800" dirty="0"/>
              <a:t>Molise: </a:t>
            </a:r>
            <a:r>
              <a:rPr lang="it-IT" sz="1800" dirty="0" smtClean="0"/>
              <a:t>5.920 €</a:t>
            </a:r>
          </a:p>
          <a:p>
            <a:r>
              <a:rPr lang="it-IT" sz="1800" dirty="0" smtClean="0"/>
              <a:t>Marche: 36.241 €</a:t>
            </a:r>
            <a:endParaRPr lang="it-IT" sz="1800" dirty="0"/>
          </a:p>
          <a:p>
            <a:r>
              <a:rPr lang="it-IT" sz="1800" dirty="0" smtClean="0"/>
              <a:t>Toscana: 93.133 €</a:t>
            </a:r>
            <a:endParaRPr lang="it-IT" sz="1800" dirty="0"/>
          </a:p>
          <a:p>
            <a:r>
              <a:rPr lang="it-IT" sz="1800" dirty="0" smtClean="0"/>
              <a:t>Umbria: 18.932 €</a:t>
            </a:r>
            <a:endParaRPr lang="it-IT" sz="1800" dirty="0"/>
          </a:p>
          <a:p>
            <a:r>
              <a:rPr lang="it-IT" sz="1800" dirty="0" smtClean="0"/>
              <a:t>Lazio: 150.355 €</a:t>
            </a:r>
            <a:endParaRPr lang="it-IT" sz="1800" dirty="0"/>
          </a:p>
          <a:p>
            <a:r>
              <a:rPr lang="it-IT" sz="1800" dirty="0" smtClean="0"/>
              <a:t>Abruzzo: 25.343 €</a:t>
            </a:r>
            <a:endParaRPr lang="it-IT" sz="1800" dirty="0"/>
          </a:p>
          <a:p>
            <a:r>
              <a:rPr lang="it-IT" sz="1800" dirty="0" smtClean="0"/>
              <a:t>Molise: 5.920 € </a:t>
            </a:r>
            <a:endParaRPr lang="it-IT" sz="1800" dirty="0"/>
          </a:p>
          <a:p>
            <a:r>
              <a:rPr lang="it-IT" sz="1800" dirty="0" smtClean="0"/>
              <a:t>Campania: 85.948 €</a:t>
            </a:r>
          </a:p>
          <a:p>
            <a:r>
              <a:rPr lang="it-IT" sz="1800" dirty="0" smtClean="0"/>
              <a:t>Puglia: 61.875 €</a:t>
            </a:r>
          </a:p>
          <a:p>
            <a:r>
              <a:rPr lang="it-IT" sz="1800" dirty="0" smtClean="0"/>
              <a:t>Basilicata: 9.729 €</a:t>
            </a:r>
          </a:p>
          <a:p>
            <a:r>
              <a:rPr lang="it-IT" sz="1800" dirty="0" smtClean="0"/>
              <a:t>Calabria: 29.934 €</a:t>
            </a:r>
          </a:p>
          <a:p>
            <a:r>
              <a:rPr lang="it-IT" sz="1800" dirty="0" smtClean="0"/>
              <a:t>Sicilia: 75.804 €</a:t>
            </a:r>
          </a:p>
          <a:p>
            <a:r>
              <a:rPr lang="it-IT" sz="1800" dirty="0" smtClean="0"/>
              <a:t>Sardegna: 29.422 €</a:t>
            </a:r>
          </a:p>
          <a:p>
            <a:pPr marL="137160" indent="0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Italy: 1.376.034 €</a:t>
            </a:r>
            <a:endParaRPr lang="it-I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46348" y="116632"/>
            <a:ext cx="8363272" cy="1138138"/>
          </a:xfrm>
        </p:spPr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Agriculture Development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13184" y="1340768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it-IT" sz="2400" dirty="0" smtClean="0"/>
              <a:t>From the origin of human society, </a:t>
            </a:r>
            <a:r>
              <a:rPr lang="it-IT" sz="2400" u="sng" dirty="0" smtClean="0"/>
              <a:t>life has been greatly influenced by food</a:t>
            </a:r>
            <a:r>
              <a:rPr lang="it-IT" sz="2400" dirty="0" smtClean="0"/>
              <a:t>. The ancient tribal societies were </a:t>
            </a:r>
            <a:r>
              <a:rPr lang="it-IT" sz="2400" dirty="0" err="1" smtClean="0"/>
              <a:t>based</a:t>
            </a:r>
            <a:r>
              <a:rPr lang="it-IT" sz="2400" dirty="0" smtClean="0"/>
              <a:t> on hunting and gathering. </a:t>
            </a:r>
          </a:p>
          <a:p>
            <a:pPr marL="137160" indent="0" algn="just">
              <a:buNone/>
            </a:pPr>
            <a:r>
              <a:rPr lang="it-IT" sz="2400" dirty="0" smtClean="0"/>
              <a:t>Prehistoric agriculture developed mainly in the areas of the Middle East, Asia , Africa and in Europe.</a:t>
            </a:r>
          </a:p>
          <a:p>
            <a:pPr marL="137160" indent="0" algn="just">
              <a:buNone/>
            </a:pPr>
            <a:r>
              <a:rPr lang="it-IT" sz="2400" dirty="0" smtClean="0"/>
              <a:t>The most important crops were </a:t>
            </a:r>
            <a:r>
              <a:rPr lang="it-IT" sz="2400" dirty="0" smtClean="0">
                <a:solidFill>
                  <a:srgbClr val="FFC000"/>
                </a:solidFill>
              </a:rPr>
              <a:t>cereals</a:t>
            </a:r>
            <a:r>
              <a:rPr lang="it-IT" sz="2400" dirty="0" smtClean="0"/>
              <a:t>, such as: corn, rice, barley, wheat, rye, sugarcane and sugar beets.</a:t>
            </a:r>
          </a:p>
          <a:p>
            <a:pPr marL="137160" indent="0" algn="just">
              <a:buNone/>
            </a:pPr>
            <a:r>
              <a:rPr lang="it-IT" sz="2400" dirty="0" smtClean="0"/>
              <a:t>Cereals are important </a:t>
            </a:r>
            <a:endParaRPr lang="it-IT" sz="2400" dirty="0"/>
          </a:p>
          <a:p>
            <a:pPr marL="137160" indent="0" algn="just">
              <a:buNone/>
            </a:pPr>
            <a:r>
              <a:rPr lang="it-IT" sz="2400" dirty="0" smtClean="0"/>
              <a:t>because they are the </a:t>
            </a:r>
            <a:r>
              <a:rPr lang="it-IT" sz="2400" dirty="0" err="1" smtClean="0"/>
              <a:t>basis</a:t>
            </a:r>
            <a:endParaRPr lang="it-IT" sz="2400" dirty="0" smtClean="0"/>
          </a:p>
          <a:p>
            <a:pPr marL="137160" indent="0">
              <a:buNone/>
            </a:pPr>
            <a:r>
              <a:rPr lang="it-IT" sz="2400" dirty="0" smtClean="0"/>
              <a:t>of </a:t>
            </a:r>
            <a:r>
              <a:rPr lang="it-IT" sz="2400" dirty="0" smtClean="0">
                <a:solidFill>
                  <a:srgbClr val="FFC000"/>
                </a:solidFill>
              </a:rPr>
              <a:t>human diet</a:t>
            </a:r>
            <a:r>
              <a:rPr lang="it-IT" sz="2400" dirty="0" smtClean="0"/>
              <a:t>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66677"/>
            <a:ext cx="4524928" cy="249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9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3035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9900"/>
                </a:solidFill>
              </a:rPr>
              <a:t>History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5" y="1124744"/>
            <a:ext cx="8441116" cy="504060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it-IT" sz="2400" dirty="0" smtClean="0"/>
              <a:t>The origin of agriculture pre-dates the invention of writing. Agriculture started more than </a:t>
            </a:r>
            <a:r>
              <a:rPr lang="it-IT" sz="2400" dirty="0" smtClean="0">
                <a:solidFill>
                  <a:srgbClr val="92D050"/>
                </a:solidFill>
              </a:rPr>
              <a:t>10,000 years ago</a:t>
            </a:r>
            <a:r>
              <a:rPr lang="it-IT" sz="2400" dirty="0" smtClean="0"/>
              <a:t>. </a:t>
            </a:r>
            <a:r>
              <a:rPr lang="it-IT" sz="2400" u="sng" dirty="0" smtClean="0"/>
              <a:t>Transition from hunting animals and gathering crops to raising livestock and growing plants</a:t>
            </a:r>
            <a:r>
              <a:rPr lang="it-IT" sz="2400" dirty="0" smtClean="0"/>
              <a:t> was very important for </a:t>
            </a:r>
            <a:r>
              <a:rPr lang="it-IT" sz="2400" dirty="0" err="1" smtClean="0"/>
              <a:t>mankind</a:t>
            </a:r>
            <a:r>
              <a:rPr lang="it-IT" sz="2400" dirty="0" smtClean="0"/>
              <a:t>. </a:t>
            </a:r>
          </a:p>
          <a:p>
            <a:pPr marL="137160" indent="0">
              <a:buNone/>
            </a:pPr>
            <a:r>
              <a:rPr lang="it-IT" sz="2400" dirty="0" smtClean="0"/>
              <a:t>The </a:t>
            </a:r>
            <a:r>
              <a:rPr lang="it-IT" sz="2400" dirty="0"/>
              <a:t>history of agriculture may be divided into four </a:t>
            </a:r>
            <a:r>
              <a:rPr lang="it-IT" sz="2400" dirty="0" smtClean="0"/>
              <a:t>periods:</a:t>
            </a:r>
            <a:endParaRPr lang="it-IT" sz="2400" dirty="0"/>
          </a:p>
          <a:p>
            <a:pPr marL="651510" indent="-514350">
              <a:buFont typeface="+mj-lt"/>
              <a:buAutoNum type="arabicPeriod"/>
            </a:pPr>
            <a:r>
              <a:rPr lang="it-IT" sz="2400" dirty="0">
                <a:solidFill>
                  <a:srgbClr val="00B0F0"/>
                </a:solidFill>
                <a:hlinkClick r:id="rId2" action="ppaction://hlinksldjump"/>
              </a:rPr>
              <a:t>Prehistoric</a:t>
            </a:r>
            <a:endParaRPr lang="it-IT" sz="2400" dirty="0">
              <a:solidFill>
                <a:srgbClr val="00B0F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it-IT" sz="2400" dirty="0" smtClean="0">
                <a:hlinkClick r:id="rId3" action="ppaction://hlinksldjump"/>
              </a:rPr>
              <a:t>Historic period 1</a:t>
            </a:r>
            <a:r>
              <a:rPr lang="it-IT" sz="2400" dirty="0" smtClean="0"/>
              <a:t> , </a:t>
            </a:r>
            <a:r>
              <a:rPr lang="it-IT" sz="2400" dirty="0" smtClean="0">
                <a:hlinkClick r:id="rId4" action="ppaction://hlinksldjump"/>
              </a:rPr>
              <a:t>2</a:t>
            </a:r>
            <a:endParaRPr lang="it-IT" sz="2400" dirty="0"/>
          </a:p>
          <a:p>
            <a:pPr marL="651510" indent="-514350">
              <a:buFont typeface="+mj-lt"/>
              <a:buAutoNum type="arabicPeriod"/>
            </a:pPr>
            <a:r>
              <a:rPr lang="it-IT" sz="2400" dirty="0" smtClean="0">
                <a:hlinkClick r:id="rId5" action="ppaction://hlinksldjump"/>
              </a:rPr>
              <a:t>Feudal</a:t>
            </a:r>
            <a:r>
              <a:rPr lang="it-IT" sz="2400" dirty="0">
                <a:hlinkClick r:id="rId5" action="ppaction://hlinksldjump"/>
              </a:rPr>
              <a:t> </a:t>
            </a:r>
            <a:r>
              <a:rPr lang="it-IT" sz="2400" dirty="0" smtClean="0">
                <a:hlinkClick r:id="rId5" action="ppaction://hlinksldjump"/>
              </a:rPr>
              <a:t>1</a:t>
            </a:r>
            <a:r>
              <a:rPr lang="it-IT" sz="2400" dirty="0" smtClean="0"/>
              <a:t>, </a:t>
            </a:r>
            <a:r>
              <a:rPr lang="it-IT" sz="2400" dirty="0" smtClean="0">
                <a:hlinkClick r:id="rId6" action="ppaction://hlinksldjump"/>
              </a:rPr>
              <a:t>2</a:t>
            </a:r>
            <a:endParaRPr lang="it-IT" sz="2400" dirty="0"/>
          </a:p>
          <a:p>
            <a:pPr marL="651510" indent="-514350">
              <a:buFont typeface="+mj-lt"/>
              <a:buAutoNum type="arabicPeriod"/>
            </a:pPr>
            <a:r>
              <a:rPr lang="it-IT" sz="2400" dirty="0" smtClean="0">
                <a:hlinkClick r:id="rId7" action="ppaction://hlinksldjump"/>
              </a:rPr>
              <a:t>Scientific 1</a:t>
            </a:r>
            <a:r>
              <a:rPr lang="it-IT" sz="2400" dirty="0" smtClean="0"/>
              <a:t>, </a:t>
            </a:r>
            <a:r>
              <a:rPr lang="it-IT" sz="2400" dirty="0" smtClean="0">
                <a:hlinkClick r:id="rId8" action="ppaction://hlinksldjump"/>
              </a:rPr>
              <a:t>2</a:t>
            </a:r>
            <a:endParaRPr lang="it-IT" sz="2400" dirty="0"/>
          </a:p>
        </p:txBody>
      </p:sp>
      <p:pic>
        <p:nvPicPr>
          <p:cNvPr id="3074" name="Picture 2" descr="http://gguzzardi.interfree.it/img/neolitico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2983"/>
            <a:ext cx="4768707" cy="2628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1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1003</Words>
  <Application>Microsoft Office PowerPoint</Application>
  <PresentationFormat>Presentazione su schermo (4:3)</PresentationFormat>
  <Paragraphs>133</Paragraphs>
  <Slides>16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Vertice</vt:lpstr>
      <vt:lpstr>Foglio di lavoro</vt:lpstr>
      <vt:lpstr>HISTORY OF AGRICULTURE</vt:lpstr>
      <vt:lpstr>Definition</vt:lpstr>
      <vt:lpstr>Basic Steps</vt:lpstr>
      <vt:lpstr>Modern  Agriculture</vt:lpstr>
      <vt:lpstr>World Agriculture</vt:lpstr>
      <vt:lpstr>Agriculture in Italy</vt:lpstr>
      <vt:lpstr>GDP Italian Regions</vt:lpstr>
      <vt:lpstr>Agriculture Development</vt:lpstr>
      <vt:lpstr>History</vt:lpstr>
      <vt:lpstr>Prehistoric Period</vt:lpstr>
      <vt:lpstr>Historic Period 1</vt:lpstr>
      <vt:lpstr>Historic Period 2</vt:lpstr>
      <vt:lpstr>Feudal Period 1</vt:lpstr>
      <vt:lpstr>Feudal Period 2</vt:lpstr>
      <vt:lpstr>Scientific Period 1</vt:lpstr>
      <vt:lpstr>Scientific period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AGRICULTURE</dc:title>
  <dc:creator>linda</dc:creator>
  <cp:lastModifiedBy>Olga</cp:lastModifiedBy>
  <cp:revision>103</cp:revision>
  <dcterms:created xsi:type="dcterms:W3CDTF">2012-12-29T11:35:21Z</dcterms:created>
  <dcterms:modified xsi:type="dcterms:W3CDTF">2013-04-05T14:44:40Z</dcterms:modified>
</cp:coreProperties>
</file>